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486" r:id="rId3"/>
    <p:sldId id="495" r:id="rId4"/>
    <p:sldId id="498" r:id="rId5"/>
    <p:sldId id="497" r:id="rId6"/>
    <p:sldId id="490" r:id="rId7"/>
    <p:sldId id="436" r:id="rId8"/>
    <p:sldId id="494" r:id="rId9"/>
    <p:sldId id="491" r:id="rId10"/>
    <p:sldId id="496" r:id="rId11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769" autoAdjust="0"/>
    <p:restoredTop sz="93857" autoAdjust="0"/>
  </p:normalViewPr>
  <p:slideViewPr>
    <p:cSldViewPr snapToObjects="1">
      <p:cViewPr>
        <p:scale>
          <a:sx n="80" d="100"/>
          <a:sy n="80" d="100"/>
        </p:scale>
        <p:origin x="-317" y="-10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2017/11/3/Fri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448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448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448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448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448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="" xmlns:p14="http://schemas.microsoft.com/office/powerpoint/2010/main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="" xmlns:p14="http://schemas.microsoft.com/office/powerpoint/2010/main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="" xmlns:p14="http://schemas.microsoft.com/office/powerpoint/2010/main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="" xmlns:p14="http://schemas.microsoft.com/office/powerpoint/2010/main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=""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1.mp3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lang.org/downloads/19.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bbitmq.com/releases/rabbitmq-server/v3.6.6/rabbitmq-server-3.6.6.ex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po1.maven.org/maven2/com/rabbitmq/amqp-client/5.0.0/amqp-client-5.0.0.ja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po1.maven.org/maven2/com/rabbitmq/amqp-client/5.0.0/amqp-client-5.0.0-sources.ja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240729" y="1899555"/>
            <a:ext cx="7416824" cy="513011"/>
          </a:xfrm>
          <a:effectLst/>
        </p:spPr>
        <p:txBody>
          <a:bodyPr/>
          <a:lstStyle/>
          <a:p>
            <a:pPr algn="ctr"/>
            <a:r>
              <a:rPr lang="en-US" altLang="zh-CN" sz="4800" b="1" smtClean="0">
                <a:solidFill>
                  <a:srgbClr val="F8F8F8"/>
                </a:solidFill>
              </a:rPr>
              <a:t>RabbitMq</a:t>
            </a:r>
            <a:r>
              <a:rPr lang="zh-CN" altLang="en-US" sz="4800" b="1" smtClean="0">
                <a:solidFill>
                  <a:srgbClr val="F8F8F8"/>
                </a:solidFill>
              </a:rPr>
              <a:t>初步</a:t>
            </a:r>
            <a:endParaRPr lang="zh-CN" sz="4800" b="1">
              <a:solidFill>
                <a:srgbClr val="F8F8F8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2425973" y="5307929"/>
            <a:ext cx="7530060" cy="12256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授课：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Mark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老师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                  QQ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1519803534</a:t>
            </a:r>
          </a:p>
        </p:txBody>
      </p:sp>
      <p:grpSp>
        <p:nvGrpSpPr>
          <p:cNvPr id="4102" name="组合 4101"/>
          <p:cNvGrpSpPr/>
          <p:nvPr/>
        </p:nvGrpSpPr>
        <p:grpSpPr>
          <a:xfrm>
            <a:off x="10667299" y="5307929"/>
            <a:ext cx="864529" cy="853403"/>
            <a:chOff x="5395913" y="1517650"/>
            <a:chExt cx="1641475" cy="15716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5395913" y="1517650"/>
              <a:ext cx="873125" cy="1127125"/>
            </a:xfrm>
            <a:custGeom>
              <a:avLst/>
              <a:gdLst>
                <a:gd name="T0" fmla="*/ 574 w 984"/>
                <a:gd name="T1" fmla="*/ 380 h 1262"/>
                <a:gd name="T2" fmla="*/ 723 w 984"/>
                <a:gd name="T3" fmla="*/ 167 h 1262"/>
                <a:gd name="T4" fmla="*/ 511 w 984"/>
                <a:gd name="T5" fmla="*/ 17 h 1262"/>
                <a:gd name="T6" fmla="*/ 361 w 984"/>
                <a:gd name="T7" fmla="*/ 230 h 1262"/>
                <a:gd name="T8" fmla="*/ 574 w 984"/>
                <a:gd name="T9" fmla="*/ 380 h 1262"/>
                <a:gd name="T10" fmla="*/ 938 w 984"/>
                <a:gd name="T11" fmla="*/ 665 h 1262"/>
                <a:gd name="T12" fmla="*/ 979 w 984"/>
                <a:gd name="T13" fmla="*/ 606 h 1262"/>
                <a:gd name="T14" fmla="*/ 920 w 984"/>
                <a:gd name="T15" fmla="*/ 565 h 1262"/>
                <a:gd name="T16" fmla="*/ 702 w 984"/>
                <a:gd name="T17" fmla="*/ 605 h 1262"/>
                <a:gd name="T18" fmla="*/ 554 w 984"/>
                <a:gd name="T19" fmla="*/ 441 h 1262"/>
                <a:gd name="T20" fmla="*/ 539 w 984"/>
                <a:gd name="T21" fmla="*/ 429 h 1262"/>
                <a:gd name="T22" fmla="*/ 530 w 984"/>
                <a:gd name="T23" fmla="*/ 425 h 1262"/>
                <a:gd name="T24" fmla="*/ 419 w 984"/>
                <a:gd name="T25" fmla="*/ 388 h 1262"/>
                <a:gd name="T26" fmla="*/ 419 w 984"/>
                <a:gd name="T27" fmla="*/ 388 h 1262"/>
                <a:gd name="T28" fmla="*/ 387 w 984"/>
                <a:gd name="T29" fmla="*/ 383 h 1262"/>
                <a:gd name="T30" fmla="*/ 141 w 984"/>
                <a:gd name="T31" fmla="*/ 426 h 1262"/>
                <a:gd name="T32" fmla="*/ 100 w 984"/>
                <a:gd name="T33" fmla="*/ 465 h 1262"/>
                <a:gd name="T34" fmla="*/ 11 w 984"/>
                <a:gd name="T35" fmla="*/ 689 h 1262"/>
                <a:gd name="T36" fmla="*/ 39 w 984"/>
                <a:gd name="T37" fmla="*/ 755 h 1262"/>
                <a:gd name="T38" fmla="*/ 105 w 984"/>
                <a:gd name="T39" fmla="*/ 727 h 1262"/>
                <a:gd name="T40" fmla="*/ 187 w 984"/>
                <a:gd name="T41" fmla="*/ 521 h 1262"/>
                <a:gd name="T42" fmla="*/ 313 w 984"/>
                <a:gd name="T43" fmla="*/ 499 h 1262"/>
                <a:gd name="T44" fmla="*/ 229 w 984"/>
                <a:gd name="T45" fmla="*/ 749 h 1262"/>
                <a:gd name="T46" fmla="*/ 225 w 984"/>
                <a:gd name="T47" fmla="*/ 766 h 1262"/>
                <a:gd name="T48" fmla="*/ 223 w 984"/>
                <a:gd name="T49" fmla="*/ 794 h 1262"/>
                <a:gd name="T50" fmla="*/ 263 w 984"/>
                <a:gd name="T51" fmla="*/ 1020 h 1262"/>
                <a:gd name="T52" fmla="*/ 61 w 984"/>
                <a:gd name="T53" fmla="*/ 1137 h 1262"/>
                <a:gd name="T54" fmla="*/ 39 w 984"/>
                <a:gd name="T55" fmla="*/ 1222 h 1262"/>
                <a:gd name="T56" fmla="*/ 124 w 984"/>
                <a:gd name="T57" fmla="*/ 1245 h 1262"/>
                <a:gd name="T58" fmla="*/ 359 w 984"/>
                <a:gd name="T59" fmla="*/ 1109 h 1262"/>
                <a:gd name="T60" fmla="*/ 370 w 984"/>
                <a:gd name="T61" fmla="*/ 1100 h 1262"/>
                <a:gd name="T62" fmla="*/ 393 w 984"/>
                <a:gd name="T63" fmla="*/ 1040 h 1262"/>
                <a:gd name="T64" fmla="*/ 365 w 984"/>
                <a:gd name="T65" fmla="*/ 881 h 1262"/>
                <a:gd name="T66" fmla="*/ 517 w 984"/>
                <a:gd name="T67" fmla="*/ 907 h 1262"/>
                <a:gd name="T68" fmla="*/ 547 w 984"/>
                <a:gd name="T69" fmla="*/ 1067 h 1262"/>
                <a:gd name="T70" fmla="*/ 620 w 984"/>
                <a:gd name="T71" fmla="*/ 1117 h 1262"/>
                <a:gd name="T72" fmla="*/ 670 w 984"/>
                <a:gd name="T73" fmla="*/ 1044 h 1262"/>
                <a:gd name="T74" fmla="*/ 632 w 984"/>
                <a:gd name="T75" fmla="*/ 847 h 1262"/>
                <a:gd name="T76" fmla="*/ 628 w 984"/>
                <a:gd name="T77" fmla="*/ 833 h 1262"/>
                <a:gd name="T78" fmla="*/ 579 w 984"/>
                <a:gd name="T79" fmla="*/ 792 h 1262"/>
                <a:gd name="T80" fmla="*/ 482 w 984"/>
                <a:gd name="T81" fmla="*/ 775 h 1262"/>
                <a:gd name="T82" fmla="*/ 546 w 984"/>
                <a:gd name="T83" fmla="*/ 583 h 1262"/>
                <a:gd name="T84" fmla="*/ 646 w 984"/>
                <a:gd name="T85" fmla="*/ 695 h 1262"/>
                <a:gd name="T86" fmla="*/ 701 w 984"/>
                <a:gd name="T87" fmla="*/ 709 h 1262"/>
                <a:gd name="T88" fmla="*/ 938 w 984"/>
                <a:gd name="T89" fmla="*/ 665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4" h="1262">
                  <a:moveTo>
                    <a:pt x="574" y="380"/>
                  </a:moveTo>
                  <a:cubicBezTo>
                    <a:pt x="674" y="362"/>
                    <a:pt x="741" y="267"/>
                    <a:pt x="723" y="167"/>
                  </a:cubicBezTo>
                  <a:cubicBezTo>
                    <a:pt x="706" y="67"/>
                    <a:pt x="611" y="0"/>
                    <a:pt x="511" y="17"/>
                  </a:cubicBezTo>
                  <a:cubicBezTo>
                    <a:pt x="411" y="35"/>
                    <a:pt x="344" y="130"/>
                    <a:pt x="361" y="230"/>
                  </a:cubicBezTo>
                  <a:cubicBezTo>
                    <a:pt x="379" y="330"/>
                    <a:pt x="474" y="397"/>
                    <a:pt x="574" y="380"/>
                  </a:cubicBezTo>
                  <a:close/>
                  <a:moveTo>
                    <a:pt x="938" y="665"/>
                  </a:moveTo>
                  <a:cubicBezTo>
                    <a:pt x="966" y="660"/>
                    <a:pt x="984" y="634"/>
                    <a:pt x="979" y="606"/>
                  </a:cubicBezTo>
                  <a:cubicBezTo>
                    <a:pt x="974" y="578"/>
                    <a:pt x="947" y="560"/>
                    <a:pt x="920" y="565"/>
                  </a:cubicBezTo>
                  <a:lnTo>
                    <a:pt x="702" y="605"/>
                  </a:lnTo>
                  <a:lnTo>
                    <a:pt x="554" y="441"/>
                  </a:lnTo>
                  <a:cubicBezTo>
                    <a:pt x="550" y="436"/>
                    <a:pt x="545" y="432"/>
                    <a:pt x="539" y="429"/>
                  </a:cubicBezTo>
                  <a:cubicBezTo>
                    <a:pt x="536" y="428"/>
                    <a:pt x="533" y="426"/>
                    <a:pt x="530" y="425"/>
                  </a:cubicBezTo>
                  <a:lnTo>
                    <a:pt x="419" y="388"/>
                  </a:lnTo>
                  <a:cubicBezTo>
                    <a:pt x="419" y="388"/>
                    <a:pt x="419" y="388"/>
                    <a:pt x="419" y="388"/>
                  </a:cubicBezTo>
                  <a:cubicBezTo>
                    <a:pt x="410" y="383"/>
                    <a:pt x="399" y="381"/>
                    <a:pt x="387" y="383"/>
                  </a:cubicBezTo>
                  <a:lnTo>
                    <a:pt x="141" y="426"/>
                  </a:lnTo>
                  <a:cubicBezTo>
                    <a:pt x="120" y="429"/>
                    <a:pt x="104" y="445"/>
                    <a:pt x="100" y="465"/>
                  </a:cubicBezTo>
                  <a:lnTo>
                    <a:pt x="11" y="689"/>
                  </a:lnTo>
                  <a:cubicBezTo>
                    <a:pt x="0" y="715"/>
                    <a:pt x="13" y="745"/>
                    <a:pt x="39" y="755"/>
                  </a:cubicBezTo>
                  <a:cubicBezTo>
                    <a:pt x="65" y="766"/>
                    <a:pt x="95" y="753"/>
                    <a:pt x="105" y="727"/>
                  </a:cubicBezTo>
                  <a:lnTo>
                    <a:pt x="187" y="521"/>
                  </a:lnTo>
                  <a:lnTo>
                    <a:pt x="313" y="499"/>
                  </a:lnTo>
                  <a:lnTo>
                    <a:pt x="229" y="749"/>
                  </a:lnTo>
                  <a:cubicBezTo>
                    <a:pt x="227" y="755"/>
                    <a:pt x="226" y="760"/>
                    <a:pt x="225" y="766"/>
                  </a:cubicBezTo>
                  <a:cubicBezTo>
                    <a:pt x="222" y="775"/>
                    <a:pt x="222" y="784"/>
                    <a:pt x="223" y="794"/>
                  </a:cubicBezTo>
                  <a:lnTo>
                    <a:pt x="263" y="1020"/>
                  </a:lnTo>
                  <a:lnTo>
                    <a:pt x="61" y="1137"/>
                  </a:lnTo>
                  <a:cubicBezTo>
                    <a:pt x="31" y="1154"/>
                    <a:pt x="21" y="1193"/>
                    <a:pt x="39" y="1222"/>
                  </a:cubicBezTo>
                  <a:cubicBezTo>
                    <a:pt x="56" y="1252"/>
                    <a:pt x="94" y="1262"/>
                    <a:pt x="124" y="1245"/>
                  </a:cubicBezTo>
                  <a:lnTo>
                    <a:pt x="359" y="1109"/>
                  </a:lnTo>
                  <a:cubicBezTo>
                    <a:pt x="363" y="1106"/>
                    <a:pt x="366" y="1103"/>
                    <a:pt x="370" y="1100"/>
                  </a:cubicBezTo>
                  <a:cubicBezTo>
                    <a:pt x="387" y="1087"/>
                    <a:pt x="397" y="1064"/>
                    <a:pt x="393" y="1040"/>
                  </a:cubicBezTo>
                  <a:lnTo>
                    <a:pt x="365" y="881"/>
                  </a:lnTo>
                  <a:lnTo>
                    <a:pt x="517" y="907"/>
                  </a:lnTo>
                  <a:lnTo>
                    <a:pt x="547" y="1067"/>
                  </a:lnTo>
                  <a:cubicBezTo>
                    <a:pt x="553" y="1101"/>
                    <a:pt x="586" y="1123"/>
                    <a:pt x="620" y="1117"/>
                  </a:cubicBezTo>
                  <a:cubicBezTo>
                    <a:pt x="654" y="1110"/>
                    <a:pt x="676" y="1078"/>
                    <a:pt x="670" y="1044"/>
                  </a:cubicBezTo>
                  <a:lnTo>
                    <a:pt x="632" y="847"/>
                  </a:lnTo>
                  <a:cubicBezTo>
                    <a:pt x="631" y="842"/>
                    <a:pt x="630" y="837"/>
                    <a:pt x="628" y="833"/>
                  </a:cubicBezTo>
                  <a:cubicBezTo>
                    <a:pt x="621" y="812"/>
                    <a:pt x="603" y="796"/>
                    <a:pt x="579" y="792"/>
                  </a:cubicBezTo>
                  <a:lnTo>
                    <a:pt x="482" y="775"/>
                  </a:lnTo>
                  <a:lnTo>
                    <a:pt x="546" y="583"/>
                  </a:lnTo>
                  <a:lnTo>
                    <a:pt x="646" y="695"/>
                  </a:lnTo>
                  <a:cubicBezTo>
                    <a:pt x="660" y="710"/>
                    <a:pt x="682" y="715"/>
                    <a:pt x="701" y="709"/>
                  </a:cubicBezTo>
                  <a:lnTo>
                    <a:pt x="938" y="665"/>
                  </a:lnTo>
                  <a:close/>
                </a:path>
              </a:pathLst>
            </a:custGeom>
            <a:solidFill>
              <a:srgbClr val="E1E3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096" name="组合 4095"/>
            <p:cNvGrpSpPr/>
            <p:nvPr/>
          </p:nvGrpSpPr>
          <p:grpSpPr>
            <a:xfrm>
              <a:off x="6116638" y="2249488"/>
              <a:ext cx="920750" cy="260350"/>
              <a:chOff x="6116638" y="2249488"/>
              <a:chExt cx="920750" cy="260350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6116638" y="2249488"/>
                <a:ext cx="920750" cy="260350"/>
              </a:xfrm>
              <a:custGeom>
                <a:avLst/>
                <a:gdLst>
                  <a:gd name="T0" fmla="*/ 1006 w 1037"/>
                  <a:gd name="T1" fmla="*/ 245 h 291"/>
                  <a:gd name="T2" fmla="*/ 414 w 1037"/>
                  <a:gd name="T3" fmla="*/ 245 h 291"/>
                  <a:gd name="T4" fmla="*/ 200 w 1037"/>
                  <a:gd name="T5" fmla="*/ 245 h 291"/>
                  <a:gd name="T6" fmla="*/ 152 w 1037"/>
                  <a:gd name="T7" fmla="*/ 244 h 291"/>
                  <a:gd name="T8" fmla="*/ 81 w 1037"/>
                  <a:gd name="T9" fmla="*/ 100 h 291"/>
                  <a:gd name="T10" fmla="*/ 226 w 1037"/>
                  <a:gd name="T11" fmla="*/ 47 h 291"/>
                  <a:gd name="T12" fmla="*/ 447 w 1037"/>
                  <a:gd name="T13" fmla="*/ 47 h 291"/>
                  <a:gd name="T14" fmla="*/ 1007 w 1037"/>
                  <a:gd name="T15" fmla="*/ 47 h 291"/>
                  <a:gd name="T16" fmla="*/ 1007 w 1037"/>
                  <a:gd name="T17" fmla="*/ 0 h 291"/>
                  <a:gd name="T18" fmla="*/ 414 w 1037"/>
                  <a:gd name="T19" fmla="*/ 0 h 291"/>
                  <a:gd name="T20" fmla="*/ 200 w 1037"/>
                  <a:gd name="T21" fmla="*/ 0 h 291"/>
                  <a:gd name="T22" fmla="*/ 154 w 1037"/>
                  <a:gd name="T23" fmla="*/ 1 h 291"/>
                  <a:gd name="T24" fmla="*/ 28 w 1037"/>
                  <a:gd name="T25" fmla="*/ 110 h 291"/>
                  <a:gd name="T26" fmla="*/ 178 w 1037"/>
                  <a:gd name="T27" fmla="*/ 291 h 291"/>
                  <a:gd name="T28" fmla="*/ 356 w 1037"/>
                  <a:gd name="T29" fmla="*/ 291 h 291"/>
                  <a:gd name="T30" fmla="*/ 999 w 1037"/>
                  <a:gd name="T31" fmla="*/ 291 h 291"/>
                  <a:gd name="T32" fmla="*/ 1007 w 1037"/>
                  <a:gd name="T33" fmla="*/ 291 h 291"/>
                  <a:gd name="T34" fmla="*/ 1008 w 1037"/>
                  <a:gd name="T35" fmla="*/ 245 h 291"/>
                  <a:gd name="T36" fmla="*/ 1006 w 1037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7" h="291">
                    <a:moveTo>
                      <a:pt x="1006" y="245"/>
                    </a:moveTo>
                    <a:lnTo>
                      <a:pt x="414" y="245"/>
                    </a:lnTo>
                    <a:lnTo>
                      <a:pt x="200" y="245"/>
                    </a:lnTo>
                    <a:cubicBezTo>
                      <a:pt x="184" y="245"/>
                      <a:pt x="168" y="246"/>
                      <a:pt x="152" y="244"/>
                    </a:cubicBezTo>
                    <a:cubicBezTo>
                      <a:pt x="86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7" y="47"/>
                    </a:lnTo>
                    <a:lnTo>
                      <a:pt x="1007" y="47"/>
                    </a:lnTo>
                    <a:cubicBezTo>
                      <a:pt x="1037" y="47"/>
                      <a:pt x="1037" y="0"/>
                      <a:pt x="1007" y="0"/>
                    </a:cubicBezTo>
                    <a:lnTo>
                      <a:pt x="414" y="0"/>
                    </a:lnTo>
                    <a:lnTo>
                      <a:pt x="200" y="0"/>
                    </a:lnTo>
                    <a:cubicBezTo>
                      <a:pt x="184" y="0"/>
                      <a:pt x="169" y="0"/>
                      <a:pt x="154" y="1"/>
                    </a:cubicBezTo>
                    <a:cubicBezTo>
                      <a:pt x="93" y="7"/>
                      <a:pt x="44" y="52"/>
                      <a:pt x="28" y="110"/>
                    </a:cubicBezTo>
                    <a:cubicBezTo>
                      <a:pt x="0" y="207"/>
                      <a:pt x="84" y="291"/>
                      <a:pt x="178" y="291"/>
                    </a:cubicBezTo>
                    <a:lnTo>
                      <a:pt x="356" y="291"/>
                    </a:lnTo>
                    <a:lnTo>
                      <a:pt x="999" y="291"/>
                    </a:lnTo>
                    <a:lnTo>
                      <a:pt x="1007" y="291"/>
                    </a:lnTo>
                    <a:cubicBezTo>
                      <a:pt x="1036" y="291"/>
                      <a:pt x="1037" y="246"/>
                      <a:pt x="1008" y="245"/>
                    </a:cubicBezTo>
                    <a:cubicBezTo>
                      <a:pt x="1007" y="245"/>
                      <a:pt x="1007" y="245"/>
                      <a:pt x="1006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6199188" y="2305050"/>
                <a:ext cx="773113" cy="152400"/>
              </a:xfrm>
              <a:custGeom>
                <a:avLst/>
                <a:gdLst>
                  <a:gd name="T0" fmla="*/ 55 w 872"/>
                  <a:gd name="T1" fmla="*/ 170 h 170"/>
                  <a:gd name="T2" fmla="*/ 845 w 872"/>
                  <a:gd name="T3" fmla="*/ 170 h 170"/>
                  <a:gd name="T4" fmla="*/ 845 w 872"/>
                  <a:gd name="T5" fmla="*/ 128 h 170"/>
                  <a:gd name="T6" fmla="*/ 55 w 872"/>
                  <a:gd name="T7" fmla="*/ 128 h 170"/>
                  <a:gd name="T8" fmla="*/ 55 w 872"/>
                  <a:gd name="T9" fmla="*/ 170 h 170"/>
                  <a:gd name="T10" fmla="*/ 27 w 872"/>
                  <a:gd name="T11" fmla="*/ 106 h 170"/>
                  <a:gd name="T12" fmla="*/ 817 w 872"/>
                  <a:gd name="T13" fmla="*/ 106 h 170"/>
                  <a:gd name="T14" fmla="*/ 817 w 872"/>
                  <a:gd name="T15" fmla="*/ 64 h 170"/>
                  <a:gd name="T16" fmla="*/ 27 w 872"/>
                  <a:gd name="T17" fmla="*/ 64 h 170"/>
                  <a:gd name="T18" fmla="*/ 27 w 872"/>
                  <a:gd name="T19" fmla="*/ 106 h 170"/>
                  <a:gd name="T20" fmla="*/ 55 w 872"/>
                  <a:gd name="T21" fmla="*/ 42 h 170"/>
                  <a:gd name="T22" fmla="*/ 845 w 872"/>
                  <a:gd name="T23" fmla="*/ 42 h 170"/>
                  <a:gd name="T24" fmla="*/ 845 w 872"/>
                  <a:gd name="T25" fmla="*/ 0 h 170"/>
                  <a:gd name="T26" fmla="*/ 55 w 872"/>
                  <a:gd name="T27" fmla="*/ 0 h 170"/>
                  <a:gd name="T28" fmla="*/ 55 w 872"/>
                  <a:gd name="T2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2" h="170">
                    <a:moveTo>
                      <a:pt x="55" y="170"/>
                    </a:moveTo>
                    <a:lnTo>
                      <a:pt x="845" y="170"/>
                    </a:lnTo>
                    <a:cubicBezTo>
                      <a:pt x="872" y="170"/>
                      <a:pt x="872" y="128"/>
                      <a:pt x="845" y="128"/>
                    </a:cubicBezTo>
                    <a:lnTo>
                      <a:pt x="55" y="128"/>
                    </a:lnTo>
                    <a:cubicBezTo>
                      <a:pt x="28" y="128"/>
                      <a:pt x="28" y="170"/>
                      <a:pt x="55" y="170"/>
                    </a:cubicBezTo>
                    <a:close/>
                    <a:moveTo>
                      <a:pt x="27" y="106"/>
                    </a:moveTo>
                    <a:lnTo>
                      <a:pt x="817" y="106"/>
                    </a:lnTo>
                    <a:cubicBezTo>
                      <a:pt x="844" y="106"/>
                      <a:pt x="844" y="64"/>
                      <a:pt x="817" y="64"/>
                    </a:cubicBezTo>
                    <a:lnTo>
                      <a:pt x="27" y="64"/>
                    </a:lnTo>
                    <a:cubicBezTo>
                      <a:pt x="0" y="64"/>
                      <a:pt x="0" y="106"/>
                      <a:pt x="27" y="106"/>
                    </a:cubicBezTo>
                    <a:close/>
                    <a:moveTo>
                      <a:pt x="55" y="42"/>
                    </a:moveTo>
                    <a:lnTo>
                      <a:pt x="845" y="42"/>
                    </a:lnTo>
                    <a:cubicBezTo>
                      <a:pt x="872" y="42"/>
                      <a:pt x="872" y="0"/>
                      <a:pt x="845" y="0"/>
                    </a:cubicBezTo>
                    <a:lnTo>
                      <a:pt x="55" y="0"/>
                    </a:lnTo>
                    <a:cubicBezTo>
                      <a:pt x="28" y="0"/>
                      <a:pt x="28" y="42"/>
                      <a:pt x="55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6777038" y="2303463"/>
                <a:ext cx="87313" cy="84138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4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98" name="组合 4097"/>
            <p:cNvGrpSpPr/>
            <p:nvPr/>
          </p:nvGrpSpPr>
          <p:grpSpPr>
            <a:xfrm>
              <a:off x="5797550" y="2540000"/>
              <a:ext cx="941388" cy="260350"/>
              <a:chOff x="5797550" y="2540000"/>
              <a:chExt cx="941388" cy="260350"/>
            </a:xfrm>
          </p:grpSpPr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5797550" y="2540000"/>
                <a:ext cx="941388" cy="260350"/>
              </a:xfrm>
              <a:custGeom>
                <a:avLst/>
                <a:gdLst>
                  <a:gd name="T0" fmla="*/ 1029 w 1060"/>
                  <a:gd name="T1" fmla="*/ 245 h 292"/>
                  <a:gd name="T2" fmla="*/ 414 w 1060"/>
                  <a:gd name="T3" fmla="*/ 245 h 292"/>
                  <a:gd name="T4" fmla="*/ 199 w 1060"/>
                  <a:gd name="T5" fmla="*/ 245 h 292"/>
                  <a:gd name="T6" fmla="*/ 152 w 1060"/>
                  <a:gd name="T7" fmla="*/ 244 h 292"/>
                  <a:gd name="T8" fmla="*/ 81 w 1060"/>
                  <a:gd name="T9" fmla="*/ 101 h 292"/>
                  <a:gd name="T10" fmla="*/ 226 w 1060"/>
                  <a:gd name="T11" fmla="*/ 48 h 292"/>
                  <a:gd name="T12" fmla="*/ 446 w 1060"/>
                  <a:gd name="T13" fmla="*/ 48 h 292"/>
                  <a:gd name="T14" fmla="*/ 1029 w 1060"/>
                  <a:gd name="T15" fmla="*/ 48 h 292"/>
                  <a:gd name="T16" fmla="*/ 1029 w 1060"/>
                  <a:gd name="T17" fmla="*/ 1 h 292"/>
                  <a:gd name="T18" fmla="*/ 414 w 1060"/>
                  <a:gd name="T19" fmla="*/ 1 h 292"/>
                  <a:gd name="T20" fmla="*/ 199 w 1060"/>
                  <a:gd name="T21" fmla="*/ 1 h 292"/>
                  <a:gd name="T22" fmla="*/ 153 w 1060"/>
                  <a:gd name="T23" fmla="*/ 2 h 292"/>
                  <a:gd name="T24" fmla="*/ 28 w 1060"/>
                  <a:gd name="T25" fmla="*/ 110 h 292"/>
                  <a:gd name="T26" fmla="*/ 177 w 1060"/>
                  <a:gd name="T27" fmla="*/ 292 h 292"/>
                  <a:gd name="T28" fmla="*/ 356 w 1060"/>
                  <a:gd name="T29" fmla="*/ 292 h 292"/>
                  <a:gd name="T30" fmla="*/ 1022 w 1060"/>
                  <a:gd name="T31" fmla="*/ 292 h 292"/>
                  <a:gd name="T32" fmla="*/ 1029 w 1060"/>
                  <a:gd name="T33" fmla="*/ 292 h 292"/>
                  <a:gd name="T34" fmla="*/ 1031 w 1060"/>
                  <a:gd name="T35" fmla="*/ 245 h 292"/>
                  <a:gd name="T36" fmla="*/ 1029 w 1060"/>
                  <a:gd name="T37" fmla="*/ 24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0" h="292">
                    <a:moveTo>
                      <a:pt x="1029" y="245"/>
                    </a:moveTo>
                    <a:lnTo>
                      <a:pt x="414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4"/>
                    </a:cubicBezTo>
                    <a:cubicBezTo>
                      <a:pt x="86" y="234"/>
                      <a:pt x="52" y="159"/>
                      <a:pt x="81" y="101"/>
                    </a:cubicBezTo>
                    <a:cubicBezTo>
                      <a:pt x="110" y="42"/>
                      <a:pt x="172" y="48"/>
                      <a:pt x="226" y="48"/>
                    </a:cubicBezTo>
                    <a:lnTo>
                      <a:pt x="446" y="48"/>
                    </a:lnTo>
                    <a:lnTo>
                      <a:pt x="1029" y="48"/>
                    </a:lnTo>
                    <a:cubicBezTo>
                      <a:pt x="1060" y="48"/>
                      <a:pt x="1060" y="1"/>
                      <a:pt x="1029" y="1"/>
                    </a:cubicBezTo>
                    <a:lnTo>
                      <a:pt x="414" y="1"/>
                    </a:lnTo>
                    <a:lnTo>
                      <a:pt x="199" y="1"/>
                    </a:lnTo>
                    <a:cubicBezTo>
                      <a:pt x="184" y="1"/>
                      <a:pt x="169" y="0"/>
                      <a:pt x="153" y="2"/>
                    </a:cubicBezTo>
                    <a:cubicBezTo>
                      <a:pt x="93" y="8"/>
                      <a:pt x="44" y="53"/>
                      <a:pt x="28" y="110"/>
                    </a:cubicBezTo>
                    <a:cubicBezTo>
                      <a:pt x="0" y="208"/>
                      <a:pt x="83" y="292"/>
                      <a:pt x="177" y="292"/>
                    </a:cubicBezTo>
                    <a:lnTo>
                      <a:pt x="356" y="292"/>
                    </a:lnTo>
                    <a:lnTo>
                      <a:pt x="1022" y="292"/>
                    </a:lnTo>
                    <a:lnTo>
                      <a:pt x="1029" y="292"/>
                    </a:lnTo>
                    <a:cubicBezTo>
                      <a:pt x="1059" y="292"/>
                      <a:pt x="1060" y="246"/>
                      <a:pt x="1031" y="245"/>
                    </a:cubicBezTo>
                    <a:cubicBezTo>
                      <a:pt x="1030" y="245"/>
                      <a:pt x="1029" y="245"/>
                      <a:pt x="1029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5880100" y="2595563"/>
                <a:ext cx="830263" cy="150813"/>
              </a:xfrm>
              <a:custGeom>
                <a:avLst/>
                <a:gdLst>
                  <a:gd name="T0" fmla="*/ 54 w 936"/>
                  <a:gd name="T1" fmla="*/ 169 h 169"/>
                  <a:gd name="T2" fmla="*/ 909 w 936"/>
                  <a:gd name="T3" fmla="*/ 169 h 169"/>
                  <a:gd name="T4" fmla="*/ 909 w 936"/>
                  <a:gd name="T5" fmla="*/ 127 h 169"/>
                  <a:gd name="T6" fmla="*/ 54 w 936"/>
                  <a:gd name="T7" fmla="*/ 127 h 169"/>
                  <a:gd name="T8" fmla="*/ 54 w 936"/>
                  <a:gd name="T9" fmla="*/ 169 h 169"/>
                  <a:gd name="T10" fmla="*/ 27 w 936"/>
                  <a:gd name="T11" fmla="*/ 105 h 169"/>
                  <a:gd name="T12" fmla="*/ 881 w 936"/>
                  <a:gd name="T13" fmla="*/ 105 h 169"/>
                  <a:gd name="T14" fmla="*/ 881 w 936"/>
                  <a:gd name="T15" fmla="*/ 63 h 169"/>
                  <a:gd name="T16" fmla="*/ 27 w 936"/>
                  <a:gd name="T17" fmla="*/ 63 h 169"/>
                  <a:gd name="T18" fmla="*/ 27 w 936"/>
                  <a:gd name="T19" fmla="*/ 105 h 169"/>
                  <a:gd name="T20" fmla="*/ 54 w 936"/>
                  <a:gd name="T21" fmla="*/ 41 h 169"/>
                  <a:gd name="T22" fmla="*/ 909 w 936"/>
                  <a:gd name="T23" fmla="*/ 41 h 169"/>
                  <a:gd name="T24" fmla="*/ 909 w 936"/>
                  <a:gd name="T25" fmla="*/ 0 h 169"/>
                  <a:gd name="T26" fmla="*/ 54 w 936"/>
                  <a:gd name="T27" fmla="*/ 0 h 169"/>
                  <a:gd name="T28" fmla="*/ 54 w 936"/>
                  <a:gd name="T29" fmla="*/ 4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6" h="169">
                    <a:moveTo>
                      <a:pt x="54" y="169"/>
                    </a:moveTo>
                    <a:lnTo>
                      <a:pt x="909" y="169"/>
                    </a:lnTo>
                    <a:cubicBezTo>
                      <a:pt x="936" y="169"/>
                      <a:pt x="936" y="127"/>
                      <a:pt x="909" y="127"/>
                    </a:cubicBezTo>
                    <a:lnTo>
                      <a:pt x="54" y="127"/>
                    </a:lnTo>
                    <a:cubicBezTo>
                      <a:pt x="28" y="127"/>
                      <a:pt x="28" y="169"/>
                      <a:pt x="54" y="169"/>
                    </a:cubicBezTo>
                    <a:close/>
                    <a:moveTo>
                      <a:pt x="27" y="105"/>
                    </a:moveTo>
                    <a:lnTo>
                      <a:pt x="881" y="105"/>
                    </a:lnTo>
                    <a:cubicBezTo>
                      <a:pt x="908" y="105"/>
                      <a:pt x="908" y="63"/>
                      <a:pt x="881" y="63"/>
                    </a:cubicBezTo>
                    <a:lnTo>
                      <a:pt x="27" y="63"/>
                    </a:lnTo>
                    <a:cubicBezTo>
                      <a:pt x="0" y="63"/>
                      <a:pt x="0" y="105"/>
                      <a:pt x="27" y="105"/>
                    </a:cubicBezTo>
                    <a:close/>
                    <a:moveTo>
                      <a:pt x="54" y="41"/>
                    </a:moveTo>
                    <a:lnTo>
                      <a:pt x="909" y="41"/>
                    </a:lnTo>
                    <a:cubicBezTo>
                      <a:pt x="936" y="41"/>
                      <a:pt x="936" y="0"/>
                      <a:pt x="909" y="0"/>
                    </a:cubicBezTo>
                    <a:lnTo>
                      <a:pt x="54" y="0"/>
                    </a:lnTo>
                    <a:cubicBezTo>
                      <a:pt x="28" y="0"/>
                      <a:pt x="28" y="41"/>
                      <a:pt x="54" y="41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6540500" y="2593975"/>
                <a:ext cx="87313" cy="82550"/>
              </a:xfrm>
              <a:custGeom>
                <a:avLst/>
                <a:gdLst>
                  <a:gd name="T0" fmla="*/ 0 w 98"/>
                  <a:gd name="T1" fmla="*/ 0 h 93"/>
                  <a:gd name="T2" fmla="*/ 98 w 98"/>
                  <a:gd name="T3" fmla="*/ 0 h 93"/>
                  <a:gd name="T4" fmla="*/ 98 w 98"/>
                  <a:gd name="T5" fmla="*/ 93 h 93"/>
                  <a:gd name="T6" fmla="*/ 51 w 98"/>
                  <a:gd name="T7" fmla="*/ 74 h 93"/>
                  <a:gd name="T8" fmla="*/ 0 w 98"/>
                  <a:gd name="T9" fmla="*/ 93 h 93"/>
                  <a:gd name="T10" fmla="*/ 0 w 98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3">
                    <a:moveTo>
                      <a:pt x="0" y="0"/>
                    </a:moveTo>
                    <a:lnTo>
                      <a:pt x="98" y="0"/>
                    </a:lnTo>
                    <a:lnTo>
                      <a:pt x="98" y="93"/>
                    </a:lnTo>
                    <a:lnTo>
                      <a:pt x="51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1" name="组合 4100"/>
            <p:cNvGrpSpPr/>
            <p:nvPr/>
          </p:nvGrpSpPr>
          <p:grpSpPr>
            <a:xfrm>
              <a:off x="5456238" y="2828925"/>
              <a:ext cx="998538" cy="260350"/>
              <a:chOff x="5456238" y="2828925"/>
              <a:chExt cx="998538" cy="260350"/>
            </a:xfrm>
          </p:grpSpPr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5456238" y="2828925"/>
                <a:ext cx="998538" cy="260350"/>
              </a:xfrm>
              <a:custGeom>
                <a:avLst/>
                <a:gdLst>
                  <a:gd name="T0" fmla="*/ 1094 w 1125"/>
                  <a:gd name="T1" fmla="*/ 245 h 291"/>
                  <a:gd name="T2" fmla="*/ 413 w 1125"/>
                  <a:gd name="T3" fmla="*/ 245 h 291"/>
                  <a:gd name="T4" fmla="*/ 199 w 1125"/>
                  <a:gd name="T5" fmla="*/ 245 h 291"/>
                  <a:gd name="T6" fmla="*/ 152 w 1125"/>
                  <a:gd name="T7" fmla="*/ 243 h 291"/>
                  <a:gd name="T8" fmla="*/ 81 w 1125"/>
                  <a:gd name="T9" fmla="*/ 100 h 291"/>
                  <a:gd name="T10" fmla="*/ 226 w 1125"/>
                  <a:gd name="T11" fmla="*/ 47 h 291"/>
                  <a:gd name="T12" fmla="*/ 446 w 1125"/>
                  <a:gd name="T13" fmla="*/ 47 h 291"/>
                  <a:gd name="T14" fmla="*/ 1095 w 1125"/>
                  <a:gd name="T15" fmla="*/ 47 h 291"/>
                  <a:gd name="T16" fmla="*/ 1095 w 1125"/>
                  <a:gd name="T17" fmla="*/ 0 h 291"/>
                  <a:gd name="T18" fmla="*/ 413 w 1125"/>
                  <a:gd name="T19" fmla="*/ 0 h 291"/>
                  <a:gd name="T20" fmla="*/ 199 w 1125"/>
                  <a:gd name="T21" fmla="*/ 0 h 291"/>
                  <a:gd name="T22" fmla="*/ 153 w 1125"/>
                  <a:gd name="T23" fmla="*/ 1 h 291"/>
                  <a:gd name="T24" fmla="*/ 28 w 1125"/>
                  <a:gd name="T25" fmla="*/ 109 h 291"/>
                  <a:gd name="T26" fmla="*/ 177 w 1125"/>
                  <a:gd name="T27" fmla="*/ 291 h 291"/>
                  <a:gd name="T28" fmla="*/ 356 w 1125"/>
                  <a:gd name="T29" fmla="*/ 291 h 291"/>
                  <a:gd name="T30" fmla="*/ 1088 w 1125"/>
                  <a:gd name="T31" fmla="*/ 291 h 291"/>
                  <a:gd name="T32" fmla="*/ 1095 w 1125"/>
                  <a:gd name="T33" fmla="*/ 291 h 291"/>
                  <a:gd name="T34" fmla="*/ 1096 w 1125"/>
                  <a:gd name="T35" fmla="*/ 245 h 291"/>
                  <a:gd name="T36" fmla="*/ 1094 w 1125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5" h="291">
                    <a:moveTo>
                      <a:pt x="1094" y="245"/>
                    </a:moveTo>
                    <a:lnTo>
                      <a:pt x="413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3"/>
                    </a:cubicBezTo>
                    <a:cubicBezTo>
                      <a:pt x="85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6" y="47"/>
                    </a:lnTo>
                    <a:lnTo>
                      <a:pt x="1095" y="47"/>
                    </a:lnTo>
                    <a:cubicBezTo>
                      <a:pt x="1125" y="47"/>
                      <a:pt x="1125" y="0"/>
                      <a:pt x="1095" y="0"/>
                    </a:cubicBezTo>
                    <a:lnTo>
                      <a:pt x="413" y="0"/>
                    </a:lnTo>
                    <a:lnTo>
                      <a:pt x="199" y="0"/>
                    </a:lnTo>
                    <a:cubicBezTo>
                      <a:pt x="184" y="0"/>
                      <a:pt x="168" y="0"/>
                      <a:pt x="153" y="1"/>
                    </a:cubicBezTo>
                    <a:cubicBezTo>
                      <a:pt x="92" y="7"/>
                      <a:pt x="44" y="52"/>
                      <a:pt x="28" y="109"/>
                    </a:cubicBezTo>
                    <a:cubicBezTo>
                      <a:pt x="0" y="207"/>
                      <a:pt x="83" y="291"/>
                      <a:pt x="177" y="291"/>
                    </a:cubicBezTo>
                    <a:lnTo>
                      <a:pt x="356" y="291"/>
                    </a:lnTo>
                    <a:lnTo>
                      <a:pt x="1088" y="291"/>
                    </a:lnTo>
                    <a:lnTo>
                      <a:pt x="1095" y="291"/>
                    </a:lnTo>
                    <a:cubicBezTo>
                      <a:pt x="1125" y="291"/>
                      <a:pt x="1125" y="246"/>
                      <a:pt x="1096" y="245"/>
                    </a:cubicBezTo>
                    <a:cubicBezTo>
                      <a:pt x="1096" y="245"/>
                      <a:pt x="1095" y="245"/>
                      <a:pt x="1094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5538788" y="2884488"/>
                <a:ext cx="868363" cy="150813"/>
              </a:xfrm>
              <a:custGeom>
                <a:avLst/>
                <a:gdLst>
                  <a:gd name="T0" fmla="*/ 54 w 979"/>
                  <a:gd name="T1" fmla="*/ 169 h 169"/>
                  <a:gd name="T2" fmla="*/ 952 w 979"/>
                  <a:gd name="T3" fmla="*/ 169 h 169"/>
                  <a:gd name="T4" fmla="*/ 952 w 979"/>
                  <a:gd name="T5" fmla="*/ 128 h 169"/>
                  <a:gd name="T6" fmla="*/ 54 w 979"/>
                  <a:gd name="T7" fmla="*/ 128 h 169"/>
                  <a:gd name="T8" fmla="*/ 54 w 979"/>
                  <a:gd name="T9" fmla="*/ 169 h 169"/>
                  <a:gd name="T10" fmla="*/ 26 w 979"/>
                  <a:gd name="T11" fmla="*/ 106 h 169"/>
                  <a:gd name="T12" fmla="*/ 924 w 979"/>
                  <a:gd name="T13" fmla="*/ 106 h 169"/>
                  <a:gd name="T14" fmla="*/ 924 w 979"/>
                  <a:gd name="T15" fmla="*/ 64 h 169"/>
                  <a:gd name="T16" fmla="*/ 26 w 979"/>
                  <a:gd name="T17" fmla="*/ 64 h 169"/>
                  <a:gd name="T18" fmla="*/ 26 w 979"/>
                  <a:gd name="T19" fmla="*/ 106 h 169"/>
                  <a:gd name="T20" fmla="*/ 54 w 979"/>
                  <a:gd name="T21" fmla="*/ 42 h 169"/>
                  <a:gd name="T22" fmla="*/ 952 w 979"/>
                  <a:gd name="T23" fmla="*/ 42 h 169"/>
                  <a:gd name="T24" fmla="*/ 952 w 979"/>
                  <a:gd name="T25" fmla="*/ 0 h 169"/>
                  <a:gd name="T26" fmla="*/ 54 w 979"/>
                  <a:gd name="T27" fmla="*/ 0 h 169"/>
                  <a:gd name="T28" fmla="*/ 54 w 979"/>
                  <a:gd name="T29" fmla="*/ 4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9" h="169">
                    <a:moveTo>
                      <a:pt x="54" y="169"/>
                    </a:moveTo>
                    <a:lnTo>
                      <a:pt x="952" y="169"/>
                    </a:lnTo>
                    <a:cubicBezTo>
                      <a:pt x="979" y="169"/>
                      <a:pt x="979" y="128"/>
                      <a:pt x="952" y="128"/>
                    </a:cubicBezTo>
                    <a:lnTo>
                      <a:pt x="54" y="128"/>
                    </a:lnTo>
                    <a:cubicBezTo>
                      <a:pt x="27" y="128"/>
                      <a:pt x="27" y="169"/>
                      <a:pt x="54" y="169"/>
                    </a:cubicBezTo>
                    <a:close/>
                    <a:moveTo>
                      <a:pt x="26" y="106"/>
                    </a:moveTo>
                    <a:lnTo>
                      <a:pt x="924" y="106"/>
                    </a:lnTo>
                    <a:cubicBezTo>
                      <a:pt x="951" y="106"/>
                      <a:pt x="951" y="64"/>
                      <a:pt x="924" y="64"/>
                    </a:cubicBezTo>
                    <a:lnTo>
                      <a:pt x="26" y="64"/>
                    </a:lnTo>
                    <a:cubicBezTo>
                      <a:pt x="0" y="64"/>
                      <a:pt x="0" y="106"/>
                      <a:pt x="26" y="106"/>
                    </a:cubicBezTo>
                    <a:close/>
                    <a:moveTo>
                      <a:pt x="54" y="42"/>
                    </a:moveTo>
                    <a:lnTo>
                      <a:pt x="952" y="42"/>
                    </a:lnTo>
                    <a:cubicBezTo>
                      <a:pt x="979" y="42"/>
                      <a:pt x="979" y="0"/>
                      <a:pt x="952" y="0"/>
                    </a:cubicBezTo>
                    <a:lnTo>
                      <a:pt x="54" y="0"/>
                    </a:lnTo>
                    <a:cubicBezTo>
                      <a:pt x="27" y="0"/>
                      <a:pt x="27" y="42"/>
                      <a:pt x="54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34113" y="2884488"/>
                <a:ext cx="87313" cy="82550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5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5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 descr="动脑学院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87" y="3000372"/>
            <a:ext cx="1908568" cy="218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18849">
        <p14:flash/>
      </p:transition>
    </mc:Choice>
    <mc:Fallback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198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099" grpId="0"/>
      <p:bldP spid="4100" grpId="0" build="p"/>
    </p:bldLst>
  </p:timing>
  <p:extLst mod="1">
    <p:ext uri="{E180D4A7-C9FB-4DFB-919C-405C955672EB}">
      <p14:showEvtLst xmlns="" xmlns:p14="http://schemas.microsoft.com/office/powerpoint/2010/main">
        <p14:playEvt time="300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课后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练习和推荐书籍</a:t>
            </a:r>
            <a:endParaRPr lang="zh-CN" altLang="en-US" sz="200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512316"/>
            <a:ext cx="9572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熟读源码，然后自行手写用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原生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Java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客户端实现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Topic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交换器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的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消息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通信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熟读源码，然后自行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手写实现发送方确认模式来确认消息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投递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推荐书籍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5109" y="2643182"/>
            <a:ext cx="2928958" cy="375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92366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AMQP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455043" y="1413205"/>
            <a:ext cx="80724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AMQP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，即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Advanced Message Queuing Protocol,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一个提供统一消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息服务的应用层标准高级消息队列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643377" y="1489346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矩形​​ 30"/>
          <p:cNvSpPr>
            <a:spLocks noChangeArrowheads="1"/>
          </p:cNvSpPr>
          <p:nvPr/>
        </p:nvSpPr>
        <p:spPr bwMode="auto">
          <a:xfrm>
            <a:off x="2455042" y="4008269"/>
            <a:ext cx="80724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生产者、消费者、消息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信道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泪滴形 24"/>
          <p:cNvSpPr/>
          <p:nvPr/>
        </p:nvSpPr>
        <p:spPr bwMode="auto">
          <a:xfrm rot="10800000" flipH="1">
            <a:off x="1643376" y="4084410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367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AMQP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矩形​​ 30"/>
          <p:cNvSpPr>
            <a:spLocks noChangeArrowheads="1"/>
          </p:cNvSpPr>
          <p:nvPr/>
        </p:nvSpPr>
        <p:spPr bwMode="auto">
          <a:xfrm>
            <a:off x="2097853" y="1000108"/>
            <a:ext cx="47863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交换器、队列、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绑定、路由键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泪滴形 24"/>
          <p:cNvSpPr/>
          <p:nvPr/>
        </p:nvSpPr>
        <p:spPr bwMode="auto">
          <a:xfrm rot="10800000" flipH="1">
            <a:off x="1574139" y="1000108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14338" name="Picture 2" descr="http://img.blog.csdn.net/20160720190639750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77" y="2000240"/>
            <a:ext cx="8554175" cy="28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1367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AMQP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矩形​​ 30"/>
          <p:cNvSpPr>
            <a:spLocks noChangeArrowheads="1"/>
          </p:cNvSpPr>
          <p:nvPr/>
        </p:nvSpPr>
        <p:spPr bwMode="auto">
          <a:xfrm>
            <a:off x="2097853" y="1000108"/>
            <a:ext cx="47863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交换器类型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泪滴形 24"/>
          <p:cNvSpPr/>
          <p:nvPr/>
        </p:nvSpPr>
        <p:spPr bwMode="auto">
          <a:xfrm rot="10800000" flipH="1">
            <a:off x="1574139" y="1000108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33794" name="Picture 2" descr="http://dl.iteye.com/upload/attachment/264104/0ec0f465-49c6-361c-ae2b-dd951a6ed1a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4911" y="2190769"/>
            <a:ext cx="4314825" cy="2571751"/>
          </a:xfrm>
          <a:prstGeom prst="rect">
            <a:avLst/>
          </a:prstGeom>
          <a:noFill/>
        </p:spPr>
      </p:pic>
      <p:pic>
        <p:nvPicPr>
          <p:cNvPr id="33800" name="Picture 8" descr="http://dl.iteye.com/upload/attachment/264106/0bbdcd3d-9fc6-3107-b7e0-db67c174d46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8464" y="2000269"/>
            <a:ext cx="4314825" cy="2952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1367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AMQP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矩形​​ 30"/>
          <p:cNvSpPr>
            <a:spLocks noChangeArrowheads="1"/>
          </p:cNvSpPr>
          <p:nvPr/>
        </p:nvSpPr>
        <p:spPr bwMode="auto">
          <a:xfrm>
            <a:off x="1907188" y="1171502"/>
            <a:ext cx="5214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交换器类型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泪滴形 24"/>
          <p:cNvSpPr/>
          <p:nvPr/>
        </p:nvSpPr>
        <p:spPr bwMode="auto">
          <a:xfrm rot="10800000" flipH="1">
            <a:off x="1383474" y="1171502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矩形​​ 30"/>
          <p:cNvSpPr>
            <a:spLocks noChangeArrowheads="1"/>
          </p:cNvSpPr>
          <p:nvPr/>
        </p:nvSpPr>
        <p:spPr bwMode="auto">
          <a:xfrm>
            <a:off x="1883539" y="5885448"/>
            <a:ext cx="8072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虚拟主机和持久化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泪滴形 24"/>
          <p:cNvSpPr/>
          <p:nvPr/>
        </p:nvSpPr>
        <p:spPr bwMode="auto">
          <a:xfrm rot="10800000" flipH="1">
            <a:off x="1372080" y="5905682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33802" name="Picture 10" descr="http://dl.iteye.com/upload/attachment/264108/11171ab4-af07-3ff6-bdf6-d1febda679c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4977" y="1714488"/>
            <a:ext cx="5229225" cy="2809876"/>
          </a:xfrm>
          <a:prstGeom prst="rect">
            <a:avLst/>
          </a:prstGeom>
          <a:noFill/>
        </p:spPr>
      </p:pic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1895794" y="5000636"/>
            <a:ext cx="5214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路由键中的“*”和“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#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泪滴形 24"/>
          <p:cNvSpPr/>
          <p:nvPr/>
        </p:nvSpPr>
        <p:spPr bwMode="auto">
          <a:xfrm rot="10800000" flipH="1">
            <a:off x="1372080" y="5000636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367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0" grpId="0"/>
      <p:bldP spid="11" grpId="0" animBg="1"/>
      <p:bldP spid="9" grpId="0"/>
      <p:bldP spid="14" grpId="0" animBg="1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478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应用场景中的系统架构以及和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JMS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的区别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843568" y="865050"/>
            <a:ext cx="10039530" cy="5564346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9" name="Picture 2" descr="http://img.blog.csdn.net/201402201735598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2387" y="1071546"/>
            <a:ext cx="8001056" cy="4267230"/>
          </a:xfrm>
          <a:prstGeom prst="rect">
            <a:avLst/>
          </a:prstGeom>
          <a:noFill/>
        </p:spPr>
      </p:pic>
      <p:sp>
        <p:nvSpPr>
          <p:cNvPr id="10" name="矩形​​ 30"/>
          <p:cNvSpPr>
            <a:spLocks noChangeArrowheads="1"/>
          </p:cNvSpPr>
          <p:nvPr/>
        </p:nvSpPr>
        <p:spPr bwMode="auto">
          <a:xfrm>
            <a:off x="1953028" y="5734616"/>
            <a:ext cx="8072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AMQP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JMS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区别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泪滴形 24"/>
          <p:cNvSpPr/>
          <p:nvPr/>
        </p:nvSpPr>
        <p:spPr bwMode="auto">
          <a:xfrm rot="10800000" flipH="1">
            <a:off x="1212550" y="5734616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3671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4330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在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Windows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下安装和运行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、下载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Erlang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：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  <a:hlinkClick r:id="rId3"/>
              </a:rPr>
              <a:t>http://www.erlang.org/downloads/19.2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、下载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Windows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版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：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  <a:hlinkClick r:id="rId4"/>
              </a:rPr>
              <a:t>http://www.rabbitmq.com/releases/rabbitmq-server/v3.6.6/rabbitmq-server-3.6.6.exe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、安装并配置环境变量：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ERLANG_HOME    C:\Program Files\erl8.2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path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下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添加   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%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ERLANG_HOME%\bin</a:t>
            </a: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RABBITMQ_BASE  C:\Program Files\RabbitMQ Server\rabbitmq_server-3.6.6      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path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下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添加  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%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RABBITMQ_BASE%\sbin;%RABBITMQ_BASE%\ebin</a:t>
            </a: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4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、在开始菜单中启动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服务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5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、在安装目录的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sbin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下运行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rabbitmqctl.bat status</a:t>
            </a:r>
          </a:p>
        </p:txBody>
      </p:sp>
    </p:spTree>
    <p:extLst>
      <p:ext uri="{BB962C8B-B14F-4D97-AF65-F5344CB8AC3E}">
        <p14:creationId xmlns="" xmlns:p14="http://schemas.microsoft.com/office/powerpoint/2010/main" val="892366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5241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使用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原生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Java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客户端进行消息通信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715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</a:rPr>
              <a:t>客户端</a:t>
            </a:r>
            <a:r>
              <a:rPr lang="en-US" altLang="zh-CN" smtClean="0">
                <a:solidFill>
                  <a:schemeClr val="accent2"/>
                </a:solidFill>
              </a:rPr>
              <a:t>Jar</a:t>
            </a:r>
            <a:r>
              <a:rPr lang="zh-CN" altLang="en-US" smtClean="0">
                <a:solidFill>
                  <a:schemeClr val="accent2"/>
                </a:solidFill>
              </a:rPr>
              <a:t>包和源码包下载地址：</a:t>
            </a:r>
            <a:endParaRPr lang="en-US" altLang="zh-CN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  <a:hlinkClick r:id="rId3"/>
              </a:rPr>
              <a:t>http://repo1.maven.org/maven2/com/rabbitmq/amqp-client/5.0.0/amqp-client-5.0.0.jar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  <a:hlinkClick r:id="rId4"/>
              </a:rPr>
              <a:t>http://repo1.maven.org/maven2/com/rabbitmq/amqp-client/5.0.0/amqp-client-5.0.0-sources.jar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还需要</a:t>
            </a:r>
            <a:r>
              <a:rPr lang="en-US" altLang="zh-CN" smtClean="0">
                <a:solidFill>
                  <a:schemeClr val="accent2"/>
                </a:solidFill>
              </a:rPr>
              <a:t>slf4j-api-1.6.1.jar</a:t>
            </a:r>
            <a:endParaRPr lang="en-US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如果是</a:t>
            </a:r>
            <a:r>
              <a:rPr lang="en-US" altLang="zh-CN" smtClean="0">
                <a:solidFill>
                  <a:schemeClr val="accent2"/>
                </a:solidFill>
              </a:rPr>
              <a:t>Maven</a:t>
            </a:r>
            <a:r>
              <a:rPr lang="zh-CN" altLang="en-US" smtClean="0">
                <a:solidFill>
                  <a:schemeClr val="accent2"/>
                </a:solidFill>
              </a:rPr>
              <a:t>工程加入：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&lt;dependency&gt;</a:t>
            </a:r>
          </a:p>
          <a:p>
            <a:r>
              <a:rPr lang="en-US" smtClean="0">
                <a:solidFill>
                  <a:schemeClr val="accent2"/>
                </a:solidFill>
              </a:rPr>
              <a:t>  &lt;groupId&gt;com.rabbitmq&lt;/groupId&gt;</a:t>
            </a:r>
          </a:p>
          <a:p>
            <a:r>
              <a:rPr lang="en-US" smtClean="0">
                <a:solidFill>
                  <a:schemeClr val="accent2"/>
                </a:solidFill>
              </a:rPr>
              <a:t>  &lt;artifactId&gt;amqp-client&lt;/artifactId&gt;</a:t>
            </a:r>
          </a:p>
          <a:p>
            <a:r>
              <a:rPr lang="en-US" smtClean="0">
                <a:solidFill>
                  <a:schemeClr val="accent2"/>
                </a:solidFill>
              </a:rPr>
              <a:t>  &lt;version&gt;5.0.0&lt;/version&gt;</a:t>
            </a:r>
          </a:p>
          <a:p>
            <a:r>
              <a:rPr lang="en-US" smtClean="0">
                <a:solidFill>
                  <a:schemeClr val="accent2"/>
                </a:solidFill>
              </a:rPr>
              <a:t>&lt;/dependency&gt;</a:t>
            </a: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b="1" smtClean="0">
                <a:solidFill>
                  <a:schemeClr val="accent2"/>
                </a:solidFill>
              </a:rPr>
              <a:t>注意：</a:t>
            </a:r>
            <a:r>
              <a:rPr lang="en-US" altLang="zh-CN" smtClean="0">
                <a:solidFill>
                  <a:schemeClr val="accent2"/>
                </a:solidFill>
              </a:rPr>
              <a:t>5</a:t>
            </a:r>
            <a:r>
              <a:rPr lang="zh-CN" altLang="en-US" smtClean="0">
                <a:solidFill>
                  <a:schemeClr val="accent2"/>
                </a:solidFill>
              </a:rPr>
              <a:t>系列的</a:t>
            </a:r>
            <a:r>
              <a:rPr lang="zh-CN" altLang="en-US" smtClean="0">
                <a:solidFill>
                  <a:schemeClr val="accent2"/>
                </a:solidFill>
              </a:rPr>
              <a:t>版本最好使用</a:t>
            </a:r>
            <a:r>
              <a:rPr lang="en-US" altLang="zh-CN" smtClean="0">
                <a:solidFill>
                  <a:schemeClr val="accent2"/>
                </a:solidFill>
              </a:rPr>
              <a:t>JDK8</a:t>
            </a:r>
            <a:r>
              <a:rPr lang="zh-CN" altLang="en-US" smtClean="0">
                <a:solidFill>
                  <a:schemeClr val="accent2"/>
                </a:solidFill>
              </a:rPr>
              <a:t>及以上，</a:t>
            </a:r>
            <a:r>
              <a:rPr lang="en-US" altLang="zh-CN" smtClean="0">
                <a:solidFill>
                  <a:schemeClr val="accent2"/>
                </a:solidFill>
              </a:rPr>
              <a:t> </a:t>
            </a:r>
            <a:r>
              <a:rPr lang="zh-CN" altLang="en-US" smtClean="0">
                <a:solidFill>
                  <a:schemeClr val="accent2"/>
                </a:solidFill>
              </a:rPr>
              <a:t>低于</a:t>
            </a:r>
            <a:r>
              <a:rPr lang="en-US" altLang="zh-CN" smtClean="0">
                <a:solidFill>
                  <a:schemeClr val="accent2"/>
                </a:solidFill>
              </a:rPr>
              <a:t>JDK8</a:t>
            </a:r>
            <a:r>
              <a:rPr lang="zh-CN" altLang="en-US" smtClean="0">
                <a:solidFill>
                  <a:schemeClr val="accent2"/>
                </a:solidFill>
              </a:rPr>
              <a:t>可以使用</a:t>
            </a:r>
            <a:r>
              <a:rPr lang="en-US" altLang="zh-CN" smtClean="0">
                <a:solidFill>
                  <a:schemeClr val="accent2"/>
                </a:solidFill>
              </a:rPr>
              <a:t>4.x(</a:t>
            </a:r>
            <a:r>
              <a:rPr lang="zh-CN" altLang="en-US" smtClean="0">
                <a:solidFill>
                  <a:schemeClr val="accent2"/>
                </a:solidFill>
              </a:rPr>
              <a:t>具体的版本号到</a:t>
            </a:r>
            <a:r>
              <a:rPr lang="en-US" altLang="zh-CN" smtClean="0">
                <a:solidFill>
                  <a:schemeClr val="accent2"/>
                </a:solidFill>
              </a:rPr>
              <a:t>Maven</a:t>
            </a:r>
            <a:r>
              <a:rPr lang="zh-CN" altLang="en-US" smtClean="0">
                <a:solidFill>
                  <a:schemeClr val="accent2"/>
                </a:solidFill>
              </a:rPr>
              <a:t>的中央仓库查</a:t>
            </a:r>
            <a:r>
              <a:rPr lang="en-US" altLang="zh-CN" smtClean="0">
                <a:solidFill>
                  <a:schemeClr val="accent2"/>
                </a:solidFill>
              </a:rPr>
              <a:t>)</a:t>
            </a:r>
            <a:r>
              <a:rPr lang="zh-CN" altLang="en-US" smtClean="0">
                <a:solidFill>
                  <a:schemeClr val="accent2"/>
                </a:solidFill>
              </a:rPr>
              <a:t>的</a:t>
            </a:r>
            <a:r>
              <a:rPr lang="zh-CN" altLang="en-US" smtClean="0">
                <a:solidFill>
                  <a:schemeClr val="accent2"/>
                </a:solidFill>
              </a:rPr>
              <a:t>版本</a:t>
            </a:r>
            <a:endParaRPr lang="en-US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2366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发送方确认模式来确认消息投递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为什么要有个发送方确认模式？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生产者不知道消息是否真正到达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，也就是说发布操作不返回任何消息给生产者。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AMQP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协议层面为我们提供的事务机制解决了这个问题，但是事务机制本身也会带来问题：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、严重的性能问题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、使生产者应用程序产生同步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团队为我们拿出了更好的方案，即采用</a:t>
            </a:r>
            <a:r>
              <a:rPr lang="zh-CN" altLang="en-US" b="1" smtClean="0">
                <a:solidFill>
                  <a:schemeClr val="accent2"/>
                </a:solidFill>
                <a:latin typeface="+mn-ea"/>
                <a:ea typeface="+mn-ea"/>
              </a:rPr>
              <a:t>发送方确认模式，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该模式比事务更轻量，性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能影响几乎可以忽略不计。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发送方确认模式的机制。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b="1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rgbClr val="FF0000"/>
                </a:solidFill>
                <a:latin typeface="+mn-ea"/>
                <a:ea typeface="+mn-ea"/>
              </a:rPr>
              <a:t>注意：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发送方确认模式和消费者对消息的确认是不同的。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b="1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23660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34904</TotalTime>
  <Pages>0</Pages>
  <Words>426</Words>
  <Characters>0</Characters>
  <Application>Microsoft Office PowerPoint</Application>
  <DocSecurity>0</DocSecurity>
  <PresentationFormat>自定义</PresentationFormat>
  <Lines>0</Lines>
  <Paragraphs>88</Paragraphs>
  <Slides>10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1_默认设计模板</vt:lpstr>
      <vt:lpstr>RabbitMq初步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pfx</cp:lastModifiedBy>
  <cp:revision>2446</cp:revision>
  <dcterms:created xsi:type="dcterms:W3CDTF">2013-01-25T01:44:32Z</dcterms:created>
  <dcterms:modified xsi:type="dcterms:W3CDTF">2017-11-04T17:53:37Z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